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365760"/>
            <a:ext cx="3657600" cy="45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0" dirty="0">
                <a:solidFill>
                  <a:srgbClr val="FFD84A">
                    <a:alpha val="8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♚</a:t>
            </a:r>
            <a:endParaRPr lang="en-US" sz="38000" dirty="0"/>
          </a:p>
        </p:txBody>
      </p:sp>
      <p:sp>
        <p:nvSpPr>
          <p:cNvPr id="3" name="Text 1"/>
          <p:cNvSpPr/>
          <p:nvPr/>
        </p:nvSpPr>
        <p:spPr>
          <a:xfrm>
            <a:off x="457200" y="3657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548640" cy="54864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96596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Stop the summer slide.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457200" y="269748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Beat the fall test.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37490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personalized 12-week summer reading challenge for K-5 kids who can't afford to lose another month.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A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Brent O'Malley   ·   brentomalley150@gmail.com   ·   Pre-Seed Pitch   ·   May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tailwinds make this the moment.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417320" y="1691640"/>
            <a:ext cx="685800" cy="6858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17320" y="169164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640080" y="26974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scores at a 32-year low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85800" y="352044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2024. Post-COVID damage is structural. Parents know it; schools can't fix it alone.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417320"/>
            <a:ext cx="260604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206240" y="1691640"/>
            <a:ext cx="685800" cy="6858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06240" y="169164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700" dirty="0"/>
          </a:p>
        </p:txBody>
      </p:sp>
      <p:sp>
        <p:nvSpPr>
          <p:cNvPr id="13" name="Text 11"/>
          <p:cNvSpPr/>
          <p:nvPr/>
        </p:nvSpPr>
        <p:spPr>
          <a:xfrm>
            <a:off x="3429000" y="26974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 scores finally parent-visible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474720" y="352044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Family Portal launched 2024 - first time parents see RIT data directly. The on-ramp for our product.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1417320"/>
            <a:ext cx="260604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995160" y="1691640"/>
            <a:ext cx="685800" cy="6858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95160" y="169164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700" dirty="0"/>
          </a:p>
        </p:txBody>
      </p:sp>
      <p:sp>
        <p:nvSpPr>
          <p:cNvPr id="18" name="Text 16"/>
          <p:cNvSpPr/>
          <p:nvPr/>
        </p:nvSpPr>
        <p:spPr>
          <a:xfrm>
            <a:off x="6217920" y="269748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personalization went near-free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263640" y="3520440"/>
            <a:ext cx="22402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Inference cost dropped ~80% in 18 months. Personalized prompts viable at &lt;$0.01/family/month.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i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Plus: static-hosting + Claude let us ship the v1 MVP for $0 in one weekend.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Three-tier. One unit-economics story.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2606040" cy="2971800"/>
          </a:xfrm>
          <a:prstGeom prst="rect">
            <a:avLst/>
          </a:prstGeom>
          <a:solidFill>
            <a:srgbClr val="B8C7DF"/>
          </a:solidFill>
          <a:ln w="12700">
            <a:solidFill>
              <a:srgbClr val="B8C7DF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691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731520" y="2788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All v1 dashboard features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31546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Hypothesis tracker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3520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Friend invites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38862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Parent portal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46120" y="1508760"/>
            <a:ext cx="2606040" cy="297180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703320" y="1371600"/>
            <a:ext cx="1691640" cy="274320"/>
          </a:xfrm>
          <a:prstGeom prst="rect">
            <a:avLst/>
          </a:prstGeom>
          <a:solidFill>
            <a:srgbClr val="0F1A2E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03320" y="137160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429000" y="1691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29000" y="20116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 / month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520440" y="2788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AI-personalized prompts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520440" y="31546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Cross-device sync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520440" y="3520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Multi-kid families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520440" y="38862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Advanced parent analytics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035040" y="1508760"/>
            <a:ext cx="2606040" cy="2971800"/>
          </a:xfrm>
          <a:prstGeom prst="rect">
            <a:avLst/>
          </a:prstGeom>
          <a:solidFill>
            <a:srgbClr val="0F1A2E"/>
          </a:solidFill>
          <a:ln w="12700">
            <a:solidFill>
              <a:srgbClr val="0F1A2E"/>
            </a:solidFill>
            <a:prstDash val="solid"/>
          </a:ln>
          <a:effectLst>
            <a:outerShdw sx="100000" sy="100000" kx="0" ky="0" algn="bl" rotWithShape="0" blurRad="127000" dist="38100" dir="54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217920" y="16916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20116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 / student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217920" y="248716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year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09360" y="2788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B2B bulk pricing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09360" y="315468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Teacher portal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09360" y="35204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Cohort analytics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09360" y="38862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District-level reports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Year-2 target:  50K free   ·   6K paid ($9/mo)   ·   5 school contracts   =   $1.4M ARR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We're in a category of one.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554480" y="1417320"/>
            <a:ext cx="60350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0" y="1417320"/>
            <a:ext cx="0" cy="2743200"/>
          </a:xfrm>
          <a:prstGeom prst="line">
            <a:avLst/>
          </a:prstGeom>
          <a:noFill/>
          <a:ln w="12700">
            <a:solidFill>
              <a:srgbClr val="E5DCC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54480" y="2788920"/>
            <a:ext cx="6035040" cy="0"/>
          </a:xfrm>
          <a:prstGeom prst="line">
            <a:avLst/>
          </a:prstGeom>
          <a:noFill/>
          <a:ln w="12700">
            <a:solidFill>
              <a:srgbClr val="E5DC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554480" y="42062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personalization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0" y="42062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personalization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1051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outcome</a:t>
            </a:r>
            <a:endParaRPr lang="en-US" sz="1000" dirty="0"/>
          </a:p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3291840"/>
            <a:ext cx="1051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outcome</a:t>
            </a:r>
            <a:endParaRPr lang="en-US" sz="1000" dirty="0"/>
          </a:p>
          <a:p>
            <a:pPr algn="r"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331720" y="3200400"/>
            <a:ext cx="274320" cy="27432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554480" y="349300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Kumon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554480" y="37216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$300/mo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520440" y="3474720"/>
            <a:ext cx="274320" cy="27432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0" y="37673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Khan Kids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743200" y="399592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532120" y="3383280"/>
            <a:ext cx="274320" cy="27432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0" y="367588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Lexia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54880" y="390448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$60/yr (school)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446520" y="3017520"/>
            <a:ext cx="274320" cy="274320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0" y="33101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Outschool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669280" y="353872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$30/session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897880" y="1828800"/>
            <a:ext cx="457200" cy="45720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212080" y="230428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212080" y="253288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$9/mo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0" y="155448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5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- we are here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Lexia is school-licensed and invisible to parents. Khan and Kumon don't personalize. Outschool needs a tutor. Nobody projects fall outcomes.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progress already - built in a weekend.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256032" cy="25603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8096" y="1856232"/>
            <a:ext cx="0" cy="41148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15087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26-29, 2026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7099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MVP shipped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51560" y="1984248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Single-weekend build with Claude. Live on GitHub Pages.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406640" y="1691640"/>
            <a:ext cx="914400" cy="274320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06640" y="16916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" y="2240280"/>
            <a:ext cx="256032" cy="25603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68096" y="2496312"/>
            <a:ext cx="0" cy="411480"/>
          </a:xfrm>
          <a:prstGeom prst="line">
            <a:avLst/>
          </a:prstGeom>
          <a:noFill/>
          <a:ln w="254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51560" y="21488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29, 2026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51560" y="235000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Gmail connector wired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51560" y="2624328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Auto-drafted weekly summary email to co-parent. Production-ready.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406640" y="2331720"/>
            <a:ext cx="914400" cy="274320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06640" y="233172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0080" y="2880360"/>
            <a:ext cx="256032" cy="256032"/>
          </a:xfrm>
          <a:prstGeom prst="ellipse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68096" y="3136392"/>
            <a:ext cx="0" cy="411480"/>
          </a:xfrm>
          <a:prstGeom prst="line">
            <a:avLst/>
          </a:prstGeom>
          <a:noFill/>
          <a:ln w="25400">
            <a:solidFill>
              <a:srgbClr val="C9A227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1051560" y="27889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1, 2026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51560" y="29900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Beta cohort begins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51560" y="3264408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families. Declan + 9 invited families from school network.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" y="3520440"/>
            <a:ext cx="256032" cy="256032"/>
          </a:xfrm>
          <a:prstGeom prst="ellipse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68096" y="3776472"/>
            <a:ext cx="0" cy="411480"/>
          </a:xfrm>
          <a:prstGeom prst="line">
            <a:avLst/>
          </a:prstGeom>
          <a:noFill/>
          <a:ln w="25400">
            <a:solidFill>
              <a:srgbClr val="C9A227"/>
            </a:solidFill>
            <a:prstDash val="dash"/>
          </a:ln>
        </p:spPr>
      </p:sp>
      <p:sp>
        <p:nvSpPr>
          <p:cNvPr id="26" name="Text 24"/>
          <p:cNvSpPr/>
          <p:nvPr/>
        </p:nvSpPr>
        <p:spPr>
          <a:xfrm>
            <a:off x="1051560" y="34290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 15, 2026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051560" y="363016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fall validation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51560" y="3904488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retest of beta cohort. Will reveal whether hypothesis holds.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40080" y="4160520"/>
            <a:ext cx="256032" cy="256032"/>
          </a:xfrm>
          <a:prstGeom prst="ellipse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51560" y="40690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2027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051560" y="42702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Premium tier launch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1051560" y="4544568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prompts + cross-device sync + multi-kid families.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one family to one million.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130759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1307592" cy="457200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554480"/>
            <a:ext cx="1307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148840"/>
            <a:ext cx="11247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MVP + 10-family beta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66928" y="3154680"/>
            <a:ext cx="10881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URL  ·  daily completion data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856232" y="1554480"/>
            <a:ext cx="130759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56232" y="1554480"/>
            <a:ext cx="1307592" cy="45720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56232" y="1554480"/>
            <a:ext cx="1307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947672" y="2148840"/>
            <a:ext cx="11247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First fall validation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965960" y="3154680"/>
            <a:ext cx="10881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retest  ·  hypothesis tested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55264" y="1554480"/>
            <a:ext cx="130759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55264" y="1554480"/>
            <a:ext cx="1307592" cy="457200"/>
          </a:xfrm>
          <a:prstGeom prst="rect">
            <a:avLst/>
          </a:prstGeom>
          <a:solidFill>
            <a:srgbClr val="2563EB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55264" y="1554480"/>
            <a:ext cx="1307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2026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46704" y="2148840"/>
            <a:ext cx="11247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Backend + accounts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364992" y="3154680"/>
            <a:ext cx="10881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Cross-device sync  ·  COPPA build-out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54296" y="1554480"/>
            <a:ext cx="130759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54296" y="1554480"/>
            <a:ext cx="1307592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54296" y="1554480"/>
            <a:ext cx="1307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2027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745736" y="2148840"/>
            <a:ext cx="11247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Premium launch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764024" y="3154680"/>
            <a:ext cx="10881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prompts  ·  100 paying families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053328" y="1554480"/>
            <a:ext cx="130759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53328" y="1554480"/>
            <a:ext cx="1307592" cy="457200"/>
          </a:xfrm>
          <a:prstGeom prst="rect">
            <a:avLst/>
          </a:prstGeom>
          <a:solidFill>
            <a:srgbClr val="C9A22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53328" y="1554480"/>
            <a:ext cx="1307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2027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144768" y="2148840"/>
            <a:ext cx="11247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School pilot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163056" y="3154680"/>
            <a:ext cx="10881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schools  ·  1,000 students  ·  $5/student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452360" y="1554480"/>
            <a:ext cx="1307592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452360" y="1554480"/>
            <a:ext cx="1307592" cy="457200"/>
          </a:xfrm>
          <a:prstGeom prst="rect">
            <a:avLst/>
          </a:prstGeom>
          <a:solidFill>
            <a:srgbClr val="0F1A2E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452360" y="1554480"/>
            <a:ext cx="1307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543800" y="2148840"/>
            <a:ext cx="11247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Year-round platform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562088" y="3154680"/>
            <a:ext cx="108813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just summer  ·  full K-5 lifecycle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5720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fall validation is the inflection point. If RIT improvement validates, the model scales.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Founder-market fit (it's my own kid).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82296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63040"/>
            <a:ext cx="109728" cy="310896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737360"/>
            <a:ext cx="1280160" cy="1280160"/>
          </a:xfrm>
          <a:prstGeom prst="ellipse">
            <a:avLst/>
          </a:prstGeom>
          <a:solidFill>
            <a:srgbClr val="0F1A2E"/>
          </a:solidFill>
          <a:ln w="38100">
            <a:solidFill>
              <a:srgbClr val="FFD8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73736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377440" y="169164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Brent O'Malley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2377440" y="21488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Product  ·  AI Product Manager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377440" y="2697480"/>
            <a:ext cx="109728" cy="109728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0" y="2606040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BuildTheCrew / CrewCares - operational software for service teams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377440" y="3081528"/>
            <a:ext cx="109728" cy="109728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60320" y="2990088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Currently in AI Product Manager program - applied AI focus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377440" y="3465576"/>
            <a:ext cx="109728" cy="109728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60320" y="3374136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SummerStreak v1 (157 KB, full dashboard) in one weekend with Claude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2377440" y="3849624"/>
            <a:ext cx="109728" cy="109728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0" y="3758184"/>
            <a:ext cx="6035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Father of Declan - the kind of struggling 4th-grade reader this is built for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i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Hiring: Technical co-founder (full-stack + AI) to lead Phase 2 backend, sync, and AI prompt engine.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86868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Raising $500K pre-seed.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9436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months runway to validate the hypothesis at 500 families.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1554480"/>
            <a:ext cx="54864" cy="365760"/>
          </a:xfrm>
          <a:prstGeom prst="rect">
            <a:avLst/>
          </a:prstGeom>
          <a:solidFill>
            <a:srgbClr val="7EB6F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EB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$150K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91640" y="155448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+ accounts + cross-device sync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2286000" cy="182880"/>
          </a:xfrm>
          <a:prstGeom prst="rect">
            <a:avLst/>
          </a:prstGeom>
          <a:solidFill>
            <a:srgbClr val="1E305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126480" y="1645920"/>
            <a:ext cx="2286000" cy="182880"/>
          </a:xfrm>
          <a:prstGeom prst="rect">
            <a:avLst/>
          </a:prstGeom>
          <a:solidFill>
            <a:srgbClr val="7EB6F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057400"/>
            <a:ext cx="54864" cy="365760"/>
          </a:xfrm>
          <a:prstGeom prst="rect">
            <a:avLst/>
          </a:prstGeom>
          <a:solidFill>
            <a:srgbClr val="5EEA9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057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EEA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$100K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91640" y="205740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prompt engine + personalization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26480" y="2148840"/>
            <a:ext cx="2286000" cy="182880"/>
          </a:xfrm>
          <a:prstGeom prst="rect">
            <a:avLst/>
          </a:prstGeom>
          <a:solidFill>
            <a:srgbClr val="1E305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26480" y="2148840"/>
            <a:ext cx="1524000" cy="182880"/>
          </a:xfrm>
          <a:prstGeom prst="rect">
            <a:avLst/>
          </a:prstGeom>
          <a:solidFill>
            <a:srgbClr val="5EEA9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2560320"/>
            <a:ext cx="54864" cy="365760"/>
          </a:xfrm>
          <a:prstGeom prst="rect">
            <a:avLst/>
          </a:prstGeom>
          <a:solidFill>
            <a:srgbClr val="B89DF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5603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9D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$50K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256032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COPPA compliance + privacy build-out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2651760"/>
            <a:ext cx="2286000" cy="182880"/>
          </a:xfrm>
          <a:prstGeom prst="rect">
            <a:avLst/>
          </a:prstGeom>
          <a:solidFill>
            <a:srgbClr val="1E305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126480" y="2651760"/>
            <a:ext cx="762000" cy="182880"/>
          </a:xfrm>
          <a:prstGeom prst="rect">
            <a:avLst/>
          </a:prstGeom>
          <a:solidFill>
            <a:srgbClr val="B89DFF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3063240"/>
            <a:ext cx="54864" cy="36576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306324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$100K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306324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(tutoring centers, content)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126480" y="3154680"/>
            <a:ext cx="2286000" cy="182880"/>
          </a:xfrm>
          <a:prstGeom prst="rect">
            <a:avLst/>
          </a:prstGeom>
          <a:solidFill>
            <a:srgbClr val="1E305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26480" y="3154680"/>
            <a:ext cx="1524000" cy="18288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57200" y="3566160"/>
            <a:ext cx="54864" cy="365760"/>
          </a:xfrm>
          <a:prstGeom prst="rect">
            <a:avLst/>
          </a:prstGeom>
          <a:solidFill>
            <a:srgbClr val="FFA55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3566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A55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$100K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91640" y="356616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+ co-founder runway (18 mo)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126480" y="3657600"/>
            <a:ext cx="2286000" cy="182880"/>
          </a:xfrm>
          <a:prstGeom prst="rect">
            <a:avLst/>
          </a:prstGeom>
          <a:solidFill>
            <a:srgbClr val="1E3050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126480" y="3657600"/>
            <a:ext cx="1524000" cy="182880"/>
          </a:xfrm>
          <a:prstGeom prst="rect">
            <a:avLst/>
          </a:prstGeom>
          <a:solidFill>
            <a:srgbClr val="FFA552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206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MILESTONE: Fall 2027 validation of +8 RIT avg across 500 families  =&gt;  Series A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57200" y="473659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A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brentomalley150@gmail.com   ·   brentomalley150.github.io/declansummerlearning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16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summer slide is quietly stealing a generation of readers.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060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63040"/>
            <a:ext cx="2606040" cy="914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8308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33%</a:t>
            </a:r>
            <a:endParaRPr lang="en-US" sz="5800" dirty="0"/>
          </a:p>
        </p:txBody>
      </p:sp>
      <p:sp>
        <p:nvSpPr>
          <p:cNvPr id="8" name="Text 6"/>
          <p:cNvSpPr/>
          <p:nvPr/>
        </p:nvSpPr>
        <p:spPr>
          <a:xfrm>
            <a:off x="640080" y="3063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 4th graders read below grade level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384048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2024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1463040"/>
            <a:ext cx="26060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463040"/>
            <a:ext cx="2606040" cy="914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78308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1-2 mo</a:t>
            </a:r>
            <a:endParaRPr lang="en-US" sz="5800" dirty="0"/>
          </a:p>
        </p:txBody>
      </p:sp>
      <p:sp>
        <p:nvSpPr>
          <p:cNvPr id="13" name="Text 11"/>
          <p:cNvSpPr/>
          <p:nvPr/>
        </p:nvSpPr>
        <p:spPr>
          <a:xfrm>
            <a:off x="3429000" y="3063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reading skill lost every summer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429000" y="384048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 et al. meta-analysis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035040" y="1463040"/>
            <a:ext cx="260604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52400" dist="38100" dir="54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35040" y="1463040"/>
            <a:ext cx="2606040" cy="914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26480" y="1783080"/>
            <a:ext cx="24231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32-yr low</a:t>
            </a:r>
            <a:endParaRPr lang="en-US" sz="5800" dirty="0"/>
          </a:p>
        </p:txBody>
      </p:sp>
      <p:sp>
        <p:nvSpPr>
          <p:cNvPr id="18" name="Text 16"/>
          <p:cNvSpPr/>
          <p:nvPr/>
        </p:nvSpPr>
        <p:spPr>
          <a:xfrm>
            <a:off x="6217920" y="3063240"/>
            <a:ext cx="2240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4th-grade reading scores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17920" y="384048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NAEP 2024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kids already below grade level, the gap compounds into 2-3 grade gaps by middle school.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I'M BUILDING THIS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problem is my son.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2026 </a:t>
            </a:r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my 4th grader Declan came home with these scores: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54864" cy="457200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0116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185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691640" y="20116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Reading RIT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931920" y="201168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17th percentile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560320"/>
            <a:ext cx="54864" cy="457200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56032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300L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691640" y="25603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Lexile reading level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931920" y="25603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approx 2nd grade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54864" cy="457200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10896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17%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691640" y="31089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CMAS Written Expression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931920" y="310896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biggest gap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657600"/>
            <a:ext cx="54864" cy="457200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65760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80%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691640" y="365760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CMAS Vocabulary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931920" y="365760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strength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40680" y="1417320"/>
            <a:ext cx="3246120" cy="3246120"/>
          </a:xfrm>
          <a:prstGeom prst="rect">
            <a:avLst/>
          </a:prstGeom>
          <a:solidFill>
            <a:srgbClr val="0F1A2E"/>
          </a:solidFill>
          <a:ln w="12700">
            <a:solidFill>
              <a:srgbClr val="0F1A2E"/>
            </a:solidFill>
            <a:prstDash val="solid"/>
          </a:ln>
          <a:effectLst>
            <a:outerShdw sx="100000" sy="100000" kx="0" ky="0" algn="bl" rotWithShape="0" blurRad="152400" dist="38100" dir="8100000">
              <a:srgbClr val="000000">
                <a:alpha val="1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40680" y="1417320"/>
            <a:ext cx="109728" cy="324612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577840" y="14173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8000" dirty="0"/>
          </a:p>
        </p:txBody>
      </p:sp>
      <p:sp>
        <p:nvSpPr>
          <p:cNvPr id="25" name="Text 23"/>
          <p:cNvSpPr/>
          <p:nvPr/>
        </p:nvSpPr>
        <p:spPr>
          <a:xfrm>
            <a:off x="5669280" y="2194560"/>
            <a:ext cx="2926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searched for a daily, structured summer plan tied to his actual assessment data.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669280" y="36576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i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didn't exist. So I built it.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5669280" y="42062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Brent O'Malley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SummerStreak: assessment data in, fall test improvement out.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6002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394460" y="1920240"/>
            <a:ext cx="731520" cy="73152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94460" y="19202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8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80" dirty="0"/>
          </a:p>
        </p:txBody>
      </p:sp>
      <p:sp>
        <p:nvSpPr>
          <p:cNvPr id="9" name="Text 7"/>
          <p:cNvSpPr/>
          <p:nvPr/>
        </p:nvSpPr>
        <p:spPr>
          <a:xfrm>
            <a:off x="640080" y="27889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Spring assessment data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" y="324612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enters MAP RIT, Lexile, and CMAS percentages once. Kid picks a theme (chess, sports, dragons).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46120" y="141732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29000" y="16002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83380" y="1920240"/>
            <a:ext cx="731520" cy="73152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83380" y="19202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8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80" dirty="0"/>
          </a:p>
        </p:txBody>
      </p:sp>
      <p:sp>
        <p:nvSpPr>
          <p:cNvPr id="15" name="Text 13"/>
          <p:cNvSpPr/>
          <p:nvPr/>
        </p:nvSpPr>
        <p:spPr>
          <a:xfrm>
            <a:off x="3429000" y="27889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minutes a day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74720" y="324612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 read + 10 min write + 5 min wrap-up. Chess-rank progression, streak mechanics, friend leaderboard, idea library.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035040" y="141732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217920" y="16002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972300" y="1920240"/>
            <a:ext cx="731520" cy="73152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72300" y="19202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8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80" dirty="0"/>
          </a:p>
        </p:txBody>
      </p:sp>
      <p:sp>
        <p:nvSpPr>
          <p:cNvPr id="21" name="Text 19"/>
          <p:cNvSpPr/>
          <p:nvPr/>
        </p:nvSpPr>
        <p:spPr>
          <a:xfrm>
            <a:off x="6217920" y="278892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Fall test projection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263640" y="3246120"/>
            <a:ext cx="2240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pace on 7 leading indicators. Projected fall MAP RIT, Lexile, and Written Expression with confidence intervals.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108960" y="265176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5897880" y="265176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i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MVP today:  brentomalley150.github.io/declansummerlearning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DEMO  ·  KID VIEW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so a 10-year-old will actually use it.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200400" cy="3337560"/>
          </a:xfrm>
          <a:prstGeom prst="rect">
            <a:avLst/>
          </a:prstGeom>
          <a:solidFill>
            <a:srgbClr val="0F1A2E"/>
          </a:solidFill>
          <a:ln w="25400">
            <a:solidFill>
              <a:srgbClr val="FFD84A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50876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♔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280160" y="15544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Declan O'Malley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280160" y="184708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Rank: Knight  ·  32 ★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2240280"/>
            <a:ext cx="2834640" cy="384048"/>
          </a:xfrm>
          <a:prstGeom prst="rect">
            <a:avLst/>
          </a:prstGeom>
          <a:solidFill>
            <a:srgbClr val="1F4D2F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24028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154680" y="224028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40080" y="2697480"/>
            <a:ext cx="2834640" cy="384048"/>
          </a:xfrm>
          <a:prstGeom prst="rect">
            <a:avLst/>
          </a:prstGeom>
          <a:solidFill>
            <a:srgbClr val="1F4D2F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269748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269748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40080" y="3154680"/>
            <a:ext cx="2834640" cy="384048"/>
          </a:xfrm>
          <a:prstGeom prst="rect">
            <a:avLst/>
          </a:prstGeom>
          <a:solidFill>
            <a:srgbClr val="2A3F63"/>
          </a:solidFill>
          <a:ln w="12700">
            <a:solidFill>
              <a:srgbClr val="3A53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15468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Wrap-Up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" y="370332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B92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7-day streak active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" y="402336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2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Reading: Holes (32 min today)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429768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2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trophy: 5 Perfect Days (3/5)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023360" y="1417320"/>
            <a:ext cx="457200" cy="4572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23360" y="14173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♔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4617720" y="141732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Chess-rank progression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617720" y="167335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Pawn -&gt; Knight -&gt; ... -&gt; Grandmaster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023360" y="2057400"/>
            <a:ext cx="457200" cy="4572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023360" y="20574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★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4617720" y="20574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Streak mechanics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617720" y="231343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28-day calendar; visible loss aversion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023360" y="2697480"/>
            <a:ext cx="457200" cy="4572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023360" y="2697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♘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4617720" y="269748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 unlockable trophies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617720" y="295351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read, perfect days, vocab learned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023360" y="3337560"/>
            <a:ext cx="457200" cy="4572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023360" y="3337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●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4617720" y="333756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67-prompt idea library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617720" y="359359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Kills the “I don't know what to do” moment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023360" y="3977640"/>
            <a:ext cx="457200" cy="457200"/>
          </a:xfrm>
          <a:prstGeom prst="ellipse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02336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♦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4617720" y="39776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Prize shop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4617720" y="423367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Ultimate: Elitch Gardens trip at 300 pts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DEMO  ·  PARENT VIEW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Parents see the value mid-summer, not in September.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229600" cy="7772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48132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ON TRACK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175564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Day 38 of 84  ·  Week 6  ·  Projected fall MAP RIT: 192 (+7)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3317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Done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148840" y="23317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 / 59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520440" y="2423160"/>
            <a:ext cx="3840480" cy="146304"/>
          </a:xfrm>
          <a:prstGeom prst="rect">
            <a:avLst/>
          </a:prstGeom>
          <a:solidFill>
            <a:srgbClr val="E5DCC4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520440" y="2423160"/>
            <a:ext cx="1766621" cy="146304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52360" y="2331720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46%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770632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Read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148840" y="2770632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612 / 1,000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520440" y="2862072"/>
            <a:ext cx="3840480" cy="146304"/>
          </a:xfrm>
          <a:prstGeom prst="rect">
            <a:avLst/>
          </a:prstGeom>
          <a:solidFill>
            <a:srgbClr val="E5DCC4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520440" y="2862072"/>
            <a:ext cx="2342693" cy="146304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452360" y="2770632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61%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3209544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Finished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148840" y="3209544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4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520440" y="3300984"/>
            <a:ext cx="3840480" cy="146304"/>
          </a:xfrm>
          <a:prstGeom prst="rect">
            <a:avLst/>
          </a:prstGeom>
          <a:solidFill>
            <a:srgbClr val="E5DCC4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520440" y="3300984"/>
            <a:ext cx="1920240" cy="146304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52360" y="3209544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3648456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Days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148840" y="3648456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60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520440" y="3739896"/>
            <a:ext cx="3840480" cy="146304"/>
          </a:xfrm>
          <a:prstGeom prst="rect">
            <a:avLst/>
          </a:prstGeom>
          <a:solidFill>
            <a:srgbClr val="E5DCC4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20440" y="3739896"/>
            <a:ext cx="1267358" cy="146304"/>
          </a:xfrm>
          <a:prstGeom prst="rect">
            <a:avLst/>
          </a:prstGeom>
          <a:solidFill>
            <a:srgbClr val="FB923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52360" y="3648456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33%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4087368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Perfect Days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148840" y="4087368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30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520440" y="4178808"/>
            <a:ext cx="3840480" cy="146304"/>
          </a:xfrm>
          <a:prstGeom prst="rect">
            <a:avLst/>
          </a:prstGeom>
          <a:solidFill>
            <a:srgbClr val="E5DCC4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520440" y="4178808"/>
            <a:ext cx="1536192" cy="146304"/>
          </a:xfrm>
          <a:prstGeom prst="rect">
            <a:avLst/>
          </a:prstGeom>
          <a:solidFill>
            <a:srgbClr val="16A3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452360" y="4087368"/>
            <a:ext cx="1188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57200" y="47091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meter: 64%   ·   Auto-generated weekly summary emails (Gmail-integrated)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MOAT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Nobody else closes the loop from data to outcome.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920240"/>
            <a:ext cx="1828800" cy="1600200"/>
          </a:xfrm>
          <a:prstGeom prst="rect">
            <a:avLst/>
          </a:prstGeom>
          <a:solidFill>
            <a:srgbClr val="1E3050"/>
          </a:solidFill>
          <a:ln w="25400">
            <a:solidFill>
              <a:srgbClr val="7EB6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057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7EB6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23774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7EB6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594360" y="2926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2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MAP, Lexile, CMAS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304288" y="256032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2496312" y="1920240"/>
            <a:ext cx="1828800" cy="1600200"/>
          </a:xfrm>
          <a:prstGeom prst="rect">
            <a:avLst/>
          </a:prstGeom>
          <a:solidFill>
            <a:srgbClr val="1E3050"/>
          </a:solidFill>
          <a:ln w="25400">
            <a:solidFill>
              <a:srgbClr val="5EEA9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87752" y="2057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5EEA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587752" y="23774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5EEA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2633472" y="2926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2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read / write / wrap-up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343400" y="256032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4535424" y="1920240"/>
            <a:ext cx="1828800" cy="1600200"/>
          </a:xfrm>
          <a:prstGeom prst="rect">
            <a:avLst/>
          </a:prstGeom>
          <a:solidFill>
            <a:srgbClr val="1E3050"/>
          </a:solidFill>
          <a:ln w="25400">
            <a:solidFill>
              <a:srgbClr val="FFD8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26864" y="2057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26864" y="23774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4672584" y="2926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2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fall forecast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82512" y="256032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6574536" y="1920240"/>
            <a:ext cx="1828800" cy="1600200"/>
          </a:xfrm>
          <a:prstGeom prst="rect">
            <a:avLst/>
          </a:prstGeom>
          <a:solidFill>
            <a:srgbClr val="1E3050"/>
          </a:solidFill>
          <a:ln w="25400">
            <a:solidFill>
              <a:srgbClr val="B89D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65976" y="205740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50" kern="0" dirty="0">
                <a:solidFill>
                  <a:srgbClr val="B89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665976" y="23774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B89D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6711696" y="292608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2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 test confirms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38862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FD8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other tool stops at activity. We project the test outcome from the activity — in real time.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what gives parents a mid-summer signal — and gives us a category-defining brand promise.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 ·  KIDS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Kids don't drop off because we removed the 4 reasons they do.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776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17320"/>
            <a:ext cx="3977640" cy="73152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581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143000" y="158191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Boredom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43000" y="19202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Theme they love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233172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Chess for Declan; sports, dragons, K-pop for v1.1. Rank progression is the spine.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17720" y="1417320"/>
            <a:ext cx="39776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17720" y="1417320"/>
            <a:ext cx="3977640" cy="73152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1581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303520" y="158191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don't know what to do”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03520" y="19202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67-prompt idea library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800600" y="233172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tap surfaces 4 prompts per activity. Refresh for new ones. Kills the #1 drop-off.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108960"/>
            <a:ext cx="39776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108960"/>
            <a:ext cx="3977640" cy="73152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735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1143000" y="327355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social pressure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43000" y="36118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Friend invite link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0080" y="402336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URL bootstraps a friend's own dashboard. Real-time leaderboard. Score-code sharing.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617720" y="3108960"/>
            <a:ext cx="397764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C4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17720" y="3108960"/>
            <a:ext cx="3977640" cy="73152"/>
          </a:xfrm>
          <a:prstGeom prst="rect">
            <a:avLst/>
          </a:prstGeom>
          <a:solidFill>
            <a:srgbClr val="FFD84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54880" y="32735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9A2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5303520" y="327355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reward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03520" y="36118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Prize shop + Ultimate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4800600" y="402336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Parent-configurable tiers. Elitch Gardens trip at 300 pts (~87% completion).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914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365760" y="384048"/>
            <a:ext cx="73152" cy="77724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8092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market. Big growth. Specific wedge.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914400" y="1508760"/>
            <a:ext cx="7315200" cy="822960"/>
          </a:xfrm>
          <a:prstGeom prst="rect">
            <a:avLst/>
          </a:prstGeom>
          <a:solidFill>
            <a:srgbClr val="B8C7DF"/>
          </a:solidFill>
          <a:ln w="12700">
            <a:solidFill>
              <a:srgbClr val="B8C7D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158191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97280" y="185623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$2.4B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60604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K-5 supplemental learning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011680" y="2468880"/>
            <a:ext cx="5120640" cy="822960"/>
          </a:xfrm>
          <a:prstGeom prst="rect">
            <a:avLst/>
          </a:prstGeom>
          <a:solidFill>
            <a:srgbClr val="FFD84A"/>
          </a:solidFill>
          <a:ln w="12700">
            <a:solidFill>
              <a:srgbClr val="FFD8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194560" y="254203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194560" y="281635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$400M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703320" y="26974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F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Struggling-reader families ($50-80/yr)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971800" y="3429000"/>
            <a:ext cx="3200400" cy="822960"/>
          </a:xfrm>
          <a:prstGeom prst="rect">
            <a:avLst/>
          </a:prstGeom>
          <a:solidFill>
            <a:srgbClr val="0F1A2E"/>
          </a:solidFill>
          <a:ln w="12700">
            <a:solidFill>
              <a:srgbClr val="0F1A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54680" y="350215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 (Y1)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154680" y="377647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$1.5M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663440" y="36576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 free + 500 paid families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4572000"/>
            <a:ext cx="8229600" cy="411480"/>
          </a:xfrm>
          <a:prstGeom prst="rect">
            <a:avLst/>
          </a:prstGeom>
          <a:solidFill>
            <a:srgbClr val="0F1A2E"/>
          </a:solidFill>
          <a:ln w="12700">
            <a:solidFill>
              <a:srgbClr val="0F1A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45720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12% annual growth  ·  33% of K-5 already struggling  ·  acute parental anxiety post-COVID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5760" y="48920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SUMMERSTREAK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229600" y="4892040"/>
            <a:ext cx="822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SummerStreak — Investor Pitch</dc:title>
  <dc:subject>PptxGenJS Presentation</dc:subject>
  <dc:creator>Brent O'Malley</dc:creator>
  <cp:lastModifiedBy>Brent O'Malley</cp:lastModifiedBy>
  <cp:revision>1</cp:revision>
  <dcterms:created xsi:type="dcterms:W3CDTF">2026-05-30T00:53:12Z</dcterms:created>
  <dcterms:modified xsi:type="dcterms:W3CDTF">2026-05-30T00:53:12Z</dcterms:modified>
</cp:coreProperties>
</file>